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notesSlides/notesSlide25.xml" ContentType="application/vnd.openxmlformats-officedocument.presentationml.notesSlide+xml"/>
  <Override PartName="/ppt/tags/tag20.xml" ContentType="application/vnd.openxmlformats-officedocument.presentationml.tags+xml"/>
  <Override PartName="/ppt/notesSlides/notesSlide26.xml" ContentType="application/vnd.openxmlformats-officedocument.presentationml.notesSlide+xml"/>
  <Override PartName="/ppt/tags/tag21.xml" ContentType="application/vnd.openxmlformats-officedocument.presentationml.tags+xml"/>
  <Override PartName="/ppt/notesSlides/notesSlide27.xml" ContentType="application/vnd.openxmlformats-officedocument.presentationml.notesSlide+xml"/>
  <Override PartName="/ppt/tags/tag22.xml" ContentType="application/vnd.openxmlformats-officedocument.presentationml.tags+xml"/>
  <Override PartName="/ppt/notesSlides/notesSlide28.xml" ContentType="application/vnd.openxmlformats-officedocument.presentationml.notesSlide+xml"/>
  <Override PartName="/ppt/tags/tag23.xml" ContentType="application/vnd.openxmlformats-officedocument.presentationml.tags+xml"/>
  <Override PartName="/ppt/notesSlides/notesSlide29.xml" ContentType="application/vnd.openxmlformats-officedocument.presentationml.notesSlide+xml"/>
  <Override PartName="/ppt/tags/tag24.xml" ContentType="application/vnd.openxmlformats-officedocument.presentationml.tags+xml"/>
  <Override PartName="/ppt/notesSlides/notesSlide30.xml" ContentType="application/vnd.openxmlformats-officedocument.presentationml.notesSlide+xml"/>
  <Override PartName="/ppt/tags/tag25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6.xml" ContentType="application/vnd.openxmlformats-officedocument.presentationml.tags+xml"/>
  <Override PartName="/ppt/notesSlides/notesSlide33.xml" ContentType="application/vnd.openxmlformats-officedocument.presentationml.notesSlide+xml"/>
  <Override PartName="/ppt/tags/tag27.xml" ContentType="application/vnd.openxmlformats-officedocument.presentationml.tags+xml"/>
  <Override PartName="/ppt/notesSlides/notesSlide34.xml" ContentType="application/vnd.openxmlformats-officedocument.presentationml.notesSlide+xml"/>
  <Override PartName="/ppt/tags/tag28.xml" ContentType="application/vnd.openxmlformats-officedocument.presentationml.tags+xml"/>
  <Override PartName="/ppt/notesSlides/notesSlide35.xml" ContentType="application/vnd.openxmlformats-officedocument.presentationml.notesSlide+xml"/>
  <Override PartName="/ppt/tags/tag29.xml" ContentType="application/vnd.openxmlformats-officedocument.presentationml.tags+xml"/>
  <Override PartName="/ppt/notesSlides/notesSlide36.xml" ContentType="application/vnd.openxmlformats-officedocument.presentationml.notesSlide+xml"/>
  <Override PartName="/ppt/media/image34.jpg" ContentType="image/jpeg"/>
  <Override PartName="/ppt/tags/tag30.xml" ContentType="application/vnd.openxmlformats-officedocument.presentationml.tags+xml"/>
  <Override PartName="/ppt/notesSlides/notesSlide37.xml" ContentType="application/vnd.openxmlformats-officedocument.presentationml.notesSlide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notesSlides/notesSlide39.xml" ContentType="application/vnd.openxmlformats-officedocument.presentationml.notesSlide+xml"/>
  <Override PartName="/ppt/tags/tag33.xml" ContentType="application/vnd.openxmlformats-officedocument.presentationml.tags+xml"/>
  <Override PartName="/ppt/notesSlides/notesSlide40.xml" ContentType="application/vnd.openxmlformats-officedocument.presentationml.notesSlide+xml"/>
  <Override PartName="/ppt/tags/tag34.xml" ContentType="application/vnd.openxmlformats-officedocument.presentationml.tags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319" r:id="rId2"/>
    <p:sldId id="375" r:id="rId3"/>
    <p:sldId id="361" r:id="rId4"/>
    <p:sldId id="362" r:id="rId5"/>
    <p:sldId id="374" r:id="rId6"/>
    <p:sldId id="404" r:id="rId7"/>
    <p:sldId id="385" r:id="rId8"/>
    <p:sldId id="405" r:id="rId9"/>
    <p:sldId id="387" r:id="rId10"/>
    <p:sldId id="406" r:id="rId11"/>
    <p:sldId id="423" r:id="rId12"/>
    <p:sldId id="424" r:id="rId13"/>
    <p:sldId id="386" r:id="rId14"/>
    <p:sldId id="407" r:id="rId15"/>
    <p:sldId id="408" r:id="rId16"/>
    <p:sldId id="409" r:id="rId17"/>
    <p:sldId id="410" r:id="rId18"/>
    <p:sldId id="411" r:id="rId19"/>
    <p:sldId id="341" r:id="rId20"/>
    <p:sldId id="376" r:id="rId21"/>
    <p:sldId id="333" r:id="rId22"/>
    <p:sldId id="388" r:id="rId23"/>
    <p:sldId id="389" r:id="rId24"/>
    <p:sldId id="390" r:id="rId25"/>
    <p:sldId id="391" r:id="rId26"/>
    <p:sldId id="392" r:id="rId27"/>
    <p:sldId id="382" r:id="rId28"/>
    <p:sldId id="393" r:id="rId29"/>
    <p:sldId id="394" r:id="rId30"/>
    <p:sldId id="396" r:id="rId31"/>
    <p:sldId id="398" r:id="rId32"/>
    <p:sldId id="403" r:id="rId33"/>
    <p:sldId id="399" r:id="rId34"/>
    <p:sldId id="400" r:id="rId35"/>
    <p:sldId id="402" r:id="rId36"/>
    <p:sldId id="412" r:id="rId37"/>
    <p:sldId id="413" r:id="rId38"/>
    <p:sldId id="414" r:id="rId39"/>
    <p:sldId id="415" r:id="rId40"/>
    <p:sldId id="395" r:id="rId41"/>
    <p:sldId id="416" r:id="rId42"/>
    <p:sldId id="417" r:id="rId43"/>
    <p:sldId id="418" r:id="rId44"/>
    <p:sldId id="419" r:id="rId45"/>
    <p:sldId id="420" r:id="rId46"/>
    <p:sldId id="397" r:id="rId47"/>
    <p:sldId id="421" r:id="rId48"/>
    <p:sldId id="422" r:id="rId49"/>
    <p:sldId id="263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YUNFEI" initials="Y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61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A6E8-0594-46BF-BD01-645B3DEEC48A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646BC-80CB-4971-8210-27095DAD77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62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754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216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24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19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6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10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04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938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0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5474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971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553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24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95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91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41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72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228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4048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31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002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51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604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238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308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938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244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00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64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987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07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4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4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53990" y="4826656"/>
            <a:ext cx="2136213" cy="653964"/>
          </a:xfrm>
          <a:prstGeom prst="rect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91101" y="4826656"/>
            <a:ext cx="2182533" cy="653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0369" y="495358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汇报人：孟涛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891101" y="4953583"/>
            <a:ext cx="227756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组号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4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24603" y="2015193"/>
            <a:ext cx="762176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dirty="0">
                <a:solidFill>
                  <a:prstClr val="black"/>
                </a:solidFill>
                <a:latin typeface="Agency FB" panose="020B0503020202020204" pitchFamily="34" charset="0"/>
                <a:ea typeface="微软雅黑" panose="020B0503020204020204" charset="-122"/>
              </a:rPr>
              <a:t>面向对象的分析设计课程汇报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885"/>
    </mc:Choice>
    <mc:Fallback xmlns="">
      <p:transition spd="slow" advTm="118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45643" y="345292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Agency FB" panose="020B0503020202020204" pitchFamily="34" charset="0"/>
              </a:rPr>
              <a:t>OCL</a:t>
            </a:r>
            <a:r>
              <a:rPr lang="zh-CN" altLang="en-US" sz="3200" dirty="0">
                <a:latin typeface="Agency FB" panose="020B0503020202020204" pitchFamily="34" charset="0"/>
              </a:rPr>
              <a:t>约束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5AFE00-55D6-462A-B930-9815E42C754A}"/>
              </a:ext>
            </a:extLst>
          </p:cNvPr>
          <p:cNvSpPr/>
          <p:nvPr/>
        </p:nvSpPr>
        <p:spPr>
          <a:xfrm>
            <a:off x="8372211" y="1550854"/>
            <a:ext cx="3154262" cy="23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创建计划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前置约束：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未被创建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后置约束：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设置负责人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8743F6-CCF8-F54D-AB2D-52E8665A2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54" y="1743103"/>
            <a:ext cx="6933390" cy="44798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555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579683" y="345292"/>
            <a:ext cx="103265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架构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3D6C88-846F-9E4D-81D4-5548D7ECB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95" y="930067"/>
            <a:ext cx="4964708" cy="531108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E543DD3-8A5F-FA49-B902-82883B71D998}"/>
              </a:ext>
            </a:extLst>
          </p:cNvPr>
          <p:cNvSpPr txBox="1"/>
          <p:nvPr/>
        </p:nvSpPr>
        <p:spPr>
          <a:xfrm>
            <a:off x="424891" y="1075851"/>
            <a:ext cx="56711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采用分层架构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用户界面层： 接收用户输入，展示系统信息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业务逻辑层： 处理用户输入请求，执行处理操作</a:t>
            </a: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数据层： 持久化存储用户数据，提供数据操作接口</a:t>
            </a:r>
            <a:endParaRPr kumimoji="1" lang="en-US" altLang="zh-CN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224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808641" y="345292"/>
            <a:ext cx="257474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类图 </a:t>
            </a:r>
            <a:r>
              <a:rPr lang="en-US" altLang="zh-CN" sz="3200" dirty="0">
                <a:latin typeface="Agency FB" panose="020B0503020202020204" pitchFamily="34" charset="0"/>
              </a:rPr>
              <a:t>&amp;</a:t>
            </a:r>
            <a:r>
              <a:rPr lang="zh-CN" altLang="en-US" sz="3200" dirty="0">
                <a:latin typeface="Agency FB" panose="020B0503020202020204" pitchFamily="34" charset="0"/>
              </a:rPr>
              <a:t> 顺序图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6771" y="735382"/>
            <a:ext cx="663449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设计模式</a:t>
            </a:r>
            <a:endParaRPr lang="en-US" altLang="zh-CN" sz="2400" dirty="0"/>
          </a:p>
          <a:p>
            <a:endParaRPr lang="en-US" altLang="zh-CN" sz="2400" dirty="0"/>
          </a:p>
          <a:p>
            <a:pPr marL="342900" indent="-342900">
              <a:buAutoNum type="arabicPeriod"/>
            </a:pPr>
            <a:r>
              <a:rPr lang="zh-CN" altLang="en-US" sz="2000" dirty="0"/>
              <a:t>工厂模式：通过</a:t>
            </a:r>
            <a:r>
              <a:rPr lang="en-US" altLang="zh-CN" sz="2000" dirty="0" err="1"/>
              <a:t>PlanFactory</a:t>
            </a:r>
            <a:r>
              <a:rPr lang="zh-CN" altLang="en-US" sz="2000" dirty="0"/>
              <a:t>来生成具体</a:t>
            </a:r>
            <a:r>
              <a:rPr lang="en-US" altLang="zh-CN" sz="2000" dirty="0"/>
              <a:t>Plan</a:t>
            </a:r>
            <a:r>
              <a:rPr lang="zh-CN" altLang="en-US" sz="2000" dirty="0"/>
              <a:t>实例</a:t>
            </a:r>
            <a:endParaRPr lang="en-US" altLang="zh-CN" sz="2000" dirty="0"/>
          </a:p>
          <a:p>
            <a:pPr marL="342900" indent="-342900">
              <a:buAutoNum type="arabicPeriod"/>
            </a:pPr>
            <a:r>
              <a:rPr lang="zh-CN" altLang="en-US" sz="2000" dirty="0"/>
              <a:t>建造者模式：对于</a:t>
            </a:r>
            <a:r>
              <a:rPr lang="en-US" altLang="zh-CN" sz="2000" dirty="0"/>
              <a:t>Weekly</a:t>
            </a:r>
            <a:r>
              <a:rPr lang="zh-CN" altLang="en-US" sz="2000" dirty="0"/>
              <a:t>、</a:t>
            </a:r>
            <a:r>
              <a:rPr lang="en-US" altLang="zh-CN" sz="2000" dirty="0"/>
              <a:t>Task</a:t>
            </a:r>
            <a:r>
              <a:rPr lang="zh-CN" altLang="en-US" sz="2000" dirty="0"/>
              <a:t>等实体，通过</a:t>
            </a:r>
            <a:r>
              <a:rPr lang="en-US" altLang="zh-CN" sz="2000" dirty="0" err="1"/>
              <a:t>Weeklybuilder</a:t>
            </a:r>
            <a:r>
              <a:rPr lang="zh-CN" altLang="en-US" sz="2000" dirty="0"/>
              <a:t>来进行构造</a:t>
            </a:r>
            <a:endParaRPr lang="en-US" altLang="zh-CN" sz="2000" dirty="0"/>
          </a:p>
          <a:p>
            <a:pPr marL="342900" indent="-342900">
              <a:buAutoNum type="arabicPeriod"/>
            </a:pPr>
            <a:r>
              <a:rPr lang="zh-CN" altLang="en-US" sz="2000" dirty="0"/>
              <a:t>观察者模式：当</a:t>
            </a:r>
            <a:r>
              <a:rPr lang="en-US" altLang="zh-CN" sz="2000" dirty="0"/>
              <a:t>Meeting</a:t>
            </a:r>
            <a:r>
              <a:rPr lang="zh-CN" altLang="en-US" sz="2000" dirty="0"/>
              <a:t>的状态改变时，通过</a:t>
            </a:r>
            <a:r>
              <a:rPr lang="en-US" altLang="zh-CN" sz="2000" dirty="0" err="1"/>
              <a:t>notifyAttenders</a:t>
            </a:r>
            <a:r>
              <a:rPr lang="zh-CN" altLang="en-US" sz="2000" dirty="0"/>
              <a:t>，来通知参会人员</a:t>
            </a:r>
            <a:endParaRPr lang="en-US" altLang="zh-CN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96FC53B-0C68-B54E-9D6C-D60F63F77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712" y="930067"/>
            <a:ext cx="5092915" cy="57377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829D3A-8E9F-0943-9EBE-BCD684178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73" y="3126020"/>
            <a:ext cx="5539786" cy="26842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911AFC8-BE18-4B4D-80A2-AAEBEE2B7859}"/>
              </a:ext>
            </a:extLst>
          </p:cNvPr>
          <p:cNvSpPr txBox="1"/>
          <p:nvPr/>
        </p:nvSpPr>
        <p:spPr>
          <a:xfrm>
            <a:off x="2292940" y="57532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创建周报顺序图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663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8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原型效果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-171450" y="854557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生成原型代码并运行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F94137-5D9F-473E-9AD0-264AFFAF3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75164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F3044884-3D82-4EFB-B370-40505065F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4" y="1356979"/>
            <a:ext cx="8313490" cy="445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B37ED3-0B07-44C7-AA7D-730296A354D0}"/>
              </a:ext>
            </a:extLst>
          </p:cNvPr>
          <p:cNvSpPr/>
          <p:nvPr/>
        </p:nvSpPr>
        <p:spPr>
          <a:xfrm>
            <a:off x="-4360" y="5913190"/>
            <a:ext cx="10374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多次迭代来完善原型，如类型不一致、关系未正确处理等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0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5904180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02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个人作业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蹇熠辉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LemonForeast/AppData/Local/Temp/picturescale_20211216114012/output_20211216114015.pngoutput_20211216114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568325"/>
            <a:ext cx="11847195" cy="37484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4610" y="5045075"/>
            <a:ext cx="99764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元模型把涉及的元素主要分了两大类：有实际语义信息的</a:t>
            </a:r>
            <a:r>
              <a:rPr lang="en-US" altLang="zh-CN"/>
              <a:t>OCL</a:t>
            </a:r>
            <a:r>
              <a:rPr lang="zh-CN" altLang="en-US"/>
              <a:t>元素，没有实际语义信息的辅助元素</a:t>
            </a:r>
          </a:p>
          <a:p>
            <a:r>
              <a:rPr lang="zh-CN" altLang="en-US"/>
              <a:t>为了整体结构的精简，将很多</a:t>
            </a:r>
            <a:r>
              <a:rPr lang="en-US" altLang="zh-CN"/>
              <a:t>OCL</a:t>
            </a:r>
            <a:r>
              <a:rPr lang="zh-CN" altLang="en-US"/>
              <a:t>信息移到了属性栏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" y="208280"/>
            <a:ext cx="10496550" cy="4445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8860" y="5299710"/>
            <a:ext cx="10490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元素之间相连，可以通过引用找到彼此，此外还将元模型的一些node映射成了边（如NextOperation、Condition、Then、Else）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697230"/>
            <a:ext cx="5634990" cy="3886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697230"/>
            <a:ext cx="5748655" cy="5052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8540" y="4815840"/>
            <a:ext cx="435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helper</a:t>
            </a:r>
            <a:r>
              <a:rPr lang="zh-CN" altLang="en-US"/>
              <a:t>处理了一下比较难处理的</a:t>
            </a:r>
            <a:r>
              <a:rPr lang="en-US" altLang="zh-CN"/>
              <a:t>null</a:t>
            </a:r>
            <a:r>
              <a:rPr lang="zh-CN" altLang="en-US"/>
              <a:t>情况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76300"/>
            <a:ext cx="7376160" cy="160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966210"/>
            <a:ext cx="5570220" cy="693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200" y="5105400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最后的结果就是把核心元素抽取成为一棵树了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02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</a:t>
            </a:r>
            <a:b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孟涛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671387" y="73617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734332" y="555125"/>
            <a:ext cx="4313730" cy="85869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indent="-742950">
              <a:buAutoNum type="arabicPlain"/>
            </a:pP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团队作业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505999" y="674703"/>
            <a:ext cx="14157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目录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398"/>
    </mc:Choice>
    <mc:Fallback xmlns="">
      <p:transition spd="slow" advTm="239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464" y="705940"/>
            <a:ext cx="33103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模型描述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SPEM: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根结点，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WorkSequence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阶段顺序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工作阶段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ProcessPerformer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：执行人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Constraint: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活动约束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ProcessParameter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活动输入参数的产物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WorkProduct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：工作产物，如文档或代码等。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：里程碑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WorkProductRelationship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工作产物之间的关系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4C7707E1-B23E-4E9D-9662-1CDC09D8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711" y="930067"/>
            <a:ext cx="8407898" cy="50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pic>
        <p:nvPicPr>
          <p:cNvPr id="6146" name="Picture 2" descr="IMG_0967">
            <a:extLst>
              <a:ext uri="{FF2B5EF4-FFF2-40B4-BE49-F238E27FC236}">
                <a16:creationId xmlns:a16="http://schemas.microsoft.com/office/drawing/2014/main" id="{F1FC0195-ADC9-42C5-8465-4656908D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31571" r="38591" b="5002"/>
          <a:stretch/>
        </p:blipFill>
        <p:spPr bwMode="auto">
          <a:xfrm>
            <a:off x="5137408" y="930067"/>
            <a:ext cx="6861954" cy="57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660922-4BE3-4FD1-8113-7E3130260392}"/>
              </a:ext>
            </a:extLst>
          </p:cNvPr>
          <p:cNvSpPr/>
          <p:nvPr/>
        </p:nvSpPr>
        <p:spPr>
          <a:xfrm>
            <a:off x="395839" y="930067"/>
            <a:ext cx="3992919" cy="3823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Sirius</a:t>
            </a: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为各个类与关系来定义图形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创建操作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定义层次结构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来描述关系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A1FDC469-4624-45F5-9D80-FF7EF906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54" y="1017449"/>
            <a:ext cx="7678714" cy="313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4ECB07-00EA-4E84-8B29-A2225F398920}"/>
              </a:ext>
            </a:extLst>
          </p:cNvPr>
          <p:cNvSpPr/>
          <p:nvPr/>
        </p:nvSpPr>
        <p:spPr>
          <a:xfrm>
            <a:off x="420914" y="4444987"/>
            <a:ext cx="11466285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上图最外层的灰色大框表示不同的工作阶段，对应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，即设计阶段。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内嵌的粉色框表示每个工作阶段中的工作活动，对应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，如设计阶段中包含了高层设计与详细设计活动。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粉色框中内嵌的灰色椭圆表示活动的执行人，对应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ProcessPerformer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，如架构师、开发人员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 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1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0520410B-14A3-4EF4-B03E-8E7F077F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06" y="930067"/>
            <a:ext cx="10612293" cy="571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6A0AEE-0123-4401-9013-8C9B37F42A71}"/>
              </a:ext>
            </a:extLst>
          </p:cNvPr>
          <p:cNvSpPr txBox="1"/>
          <p:nvPr/>
        </p:nvSpPr>
        <p:spPr>
          <a:xfrm>
            <a:off x="277336" y="1572988"/>
            <a:ext cx="738664" cy="37120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/>
              <a:t>瀑布模型实例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1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255CB880-8972-47B2-8B33-D8A23887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107" y="933717"/>
            <a:ext cx="5404532" cy="528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1" y="913652"/>
            <a:ext cx="6096000" cy="520860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SPEM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Material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过程模型对应一份文档材料，模型名称转为材料介绍信息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中的每一个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对应一个清单项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Document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软件工程过程中每个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对应一个文档，如需求分析对应需求文档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WorkBreakdownElement.name : 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Document.title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名称对应文档标题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0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1" y="963197"/>
            <a:ext cx="4581529" cy="4931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转换规则： 过程阶段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文档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阶段描述转为文档介绍信息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阶段名称转为文档标题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阶段中各个活动的执行者转为文档作者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阶段中各个活动转为文档小节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图片 1">
            <a:extLst>
              <a:ext uri="{FF2B5EF4-FFF2-40B4-BE49-F238E27FC236}">
                <a16:creationId xmlns:a16="http://schemas.microsoft.com/office/drawing/2014/main" id="{9D6D228C-1B92-4752-B192-7B1E28257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0"/>
          <a:stretch/>
        </p:blipFill>
        <p:spPr bwMode="auto">
          <a:xfrm>
            <a:off x="4864050" y="1678726"/>
            <a:ext cx="7327950" cy="340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39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F25E3-7AFE-4A25-A71B-F6710A6F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43" y="15820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BA9F4-EC37-4A74-894C-3347E5000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543" y="1734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70D077-BCFE-4551-9F47-83B0FF48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714" y="601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F7289513-3E43-41A9-8862-A0D66CED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" y="1821261"/>
            <a:ext cx="6961188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A47D8EDF-8141-49B0-9EBA-6A6E988DF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1"/>
          <a:stretch/>
        </p:blipFill>
        <p:spPr bwMode="auto">
          <a:xfrm>
            <a:off x="6096000" y="856795"/>
            <a:ext cx="5565888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1B3EAD-B98A-4F79-A861-D8E290910F2C}"/>
              </a:ext>
            </a:extLst>
          </p:cNvPr>
          <p:cNvSpPr txBox="1"/>
          <p:nvPr/>
        </p:nvSpPr>
        <p:spPr>
          <a:xfrm>
            <a:off x="472031" y="952398"/>
            <a:ext cx="25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转换效果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78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437668" y="342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4387" y="775821"/>
            <a:ext cx="24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总结与收获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24101" y="1505188"/>
            <a:ext cx="9360391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了解到了低代码以及低代码工具。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面向对象方法的建模与分析等知识，包括了元模型定义与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EMF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建模实现、定义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Sirius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图形化建模工具、模型转换以及模型到代码的自动生成等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在作业的练习中，也充分锻炼了自己的动手能力、问题定位与解决能力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688"/>
    </mc:Choice>
    <mc:Fallback xmlns="">
      <p:transition spd="slow" advTm="12688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02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</a:t>
            </a:r>
            <a:b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田宏远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41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464" y="705940"/>
            <a:ext cx="378471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模型描述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Jenkins</a:t>
            </a:r>
            <a:r>
              <a:rPr lang="zh-CN" altLang="zh-CN" dirty="0"/>
              <a:t>：根结点，即</a:t>
            </a:r>
            <a:r>
              <a:rPr lang="en-US" altLang="zh-CN" dirty="0"/>
              <a:t>Jenkins</a:t>
            </a:r>
            <a:r>
              <a:rPr lang="zh-CN" altLang="zh-CN" dirty="0"/>
              <a:t>系统，其与</a:t>
            </a:r>
            <a:r>
              <a:rPr lang="en-US" altLang="zh-CN" dirty="0"/>
              <a:t>Config</a:t>
            </a:r>
            <a:r>
              <a:rPr lang="zh-CN" altLang="zh-CN" dirty="0"/>
              <a:t>和</a:t>
            </a:r>
            <a:r>
              <a:rPr lang="en-US" altLang="zh-CN" dirty="0"/>
              <a:t>Pipeline</a:t>
            </a:r>
            <a:r>
              <a:rPr lang="zh-CN" altLang="zh-CN" dirty="0"/>
              <a:t>是组合关系，即</a:t>
            </a:r>
            <a:r>
              <a:rPr lang="en-US" altLang="zh-CN" dirty="0"/>
              <a:t>Jenkins</a:t>
            </a:r>
            <a:r>
              <a:rPr lang="zh-CN" altLang="zh-CN" dirty="0"/>
              <a:t>系统由一个</a:t>
            </a:r>
            <a:r>
              <a:rPr lang="en-US" altLang="zh-CN" dirty="0"/>
              <a:t>Config</a:t>
            </a:r>
            <a:r>
              <a:rPr lang="zh-CN" altLang="zh-CN" dirty="0"/>
              <a:t>和多个</a:t>
            </a:r>
            <a:r>
              <a:rPr lang="en-US" altLang="zh-CN" dirty="0"/>
              <a:t>Pipeline</a:t>
            </a:r>
            <a:r>
              <a:rPr lang="zh-CN" altLang="zh-CN" dirty="0"/>
              <a:t>组成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</a:t>
            </a:r>
            <a:r>
              <a:rPr lang="zh-CN" altLang="zh-CN" dirty="0"/>
              <a:t>：</a:t>
            </a:r>
            <a:r>
              <a:rPr lang="en-US" altLang="zh-CN" dirty="0"/>
              <a:t>Jenkins</a:t>
            </a:r>
            <a:r>
              <a:rPr lang="zh-CN" altLang="zh-CN" dirty="0"/>
              <a:t>的配置项，由</a:t>
            </a:r>
            <a:r>
              <a:rPr lang="en-US" altLang="zh-CN" dirty="0"/>
              <a:t>Credential</a:t>
            </a:r>
            <a:r>
              <a:rPr lang="zh-CN" altLang="zh-CN" dirty="0"/>
              <a:t>、</a:t>
            </a:r>
            <a:r>
              <a:rPr lang="en-US" altLang="zh-CN" dirty="0" err="1"/>
              <a:t>DockerEngine</a:t>
            </a:r>
            <a:r>
              <a:rPr lang="zh-CN" altLang="zh-CN" dirty="0"/>
              <a:t>和</a:t>
            </a:r>
            <a:r>
              <a:rPr lang="en-US" altLang="zh-CN" dirty="0"/>
              <a:t>Server</a:t>
            </a:r>
            <a:r>
              <a:rPr lang="zh-CN" altLang="zh-CN" dirty="0"/>
              <a:t>三个类组成，均可以有一个活多个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Credential</a:t>
            </a:r>
            <a:r>
              <a:rPr lang="zh-CN" altLang="zh-CN" dirty="0"/>
              <a:t>：凭证，即存储</a:t>
            </a:r>
            <a:r>
              <a:rPr lang="en-US" altLang="zh-CN" dirty="0"/>
              <a:t>Jenkins</a:t>
            </a:r>
            <a:r>
              <a:rPr lang="zh-CN" altLang="zh-CN" dirty="0"/>
              <a:t>系统用来访问代码托管平台</a:t>
            </a:r>
            <a:r>
              <a:rPr lang="en-US" altLang="zh-CN" dirty="0"/>
              <a:t>git</a:t>
            </a:r>
            <a:r>
              <a:rPr lang="zh-CN" altLang="zh-CN" dirty="0"/>
              <a:t>的账号信息，包括凭证名称（唯一），账号名和密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DockerEngine</a:t>
            </a:r>
            <a:r>
              <a:rPr lang="zh-CN" altLang="zh-CN" dirty="0"/>
              <a:t>：远程的</a:t>
            </a:r>
            <a:r>
              <a:rPr lang="en-US" altLang="zh-CN" dirty="0"/>
              <a:t>Docker Engine</a:t>
            </a:r>
            <a:r>
              <a:rPr lang="zh-CN" altLang="zh-CN" dirty="0"/>
              <a:t>信息，包括名称和</a:t>
            </a:r>
            <a:r>
              <a:rPr lang="en-US" altLang="zh-CN" dirty="0" err="1"/>
              <a:t>url</a:t>
            </a:r>
            <a:r>
              <a:rPr lang="zh-CN" altLang="zh-CN" dirty="0"/>
              <a:t>两条属性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  <a:r>
              <a:rPr lang="zh-CN" altLang="zh-CN" dirty="0"/>
              <a:t>：流水线，即</a:t>
            </a:r>
            <a:r>
              <a:rPr lang="en-US" altLang="zh-CN" dirty="0"/>
              <a:t>Jenkins</a:t>
            </a:r>
            <a:r>
              <a:rPr lang="zh-CN" altLang="zh-CN" dirty="0"/>
              <a:t>系统核心功能，可以用来进行自动化部署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9703148C-B15B-1341-A553-66FD9FEC8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666" y="1080683"/>
            <a:ext cx="7629958" cy="5777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01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01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团队作业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954"/>
    </mc:Choice>
    <mc:Fallback xmlns="">
      <p:transition spd="slow" advTm="195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4ECB07-00EA-4E84-8B29-A2225F398920}"/>
              </a:ext>
            </a:extLst>
          </p:cNvPr>
          <p:cNvSpPr/>
          <p:nvPr/>
        </p:nvSpPr>
        <p:spPr>
          <a:xfrm>
            <a:off x="362856" y="5318313"/>
            <a:ext cx="11466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</a:t>
            </a:r>
            <a:r>
              <a:rPr lang="zh-CN" altLang="en-US" dirty="0"/>
              <a:t> </a:t>
            </a:r>
            <a:r>
              <a:rPr lang="zh-CN" altLang="zh-CN" dirty="0"/>
              <a:t>上图中左侧灰色背景</a:t>
            </a:r>
            <a:r>
              <a:rPr lang="en-US" altLang="zh-CN" dirty="0"/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  <a:r>
              <a:rPr lang="zh-CN" altLang="zh-CN" dirty="0"/>
              <a:t>上图中右侧蓝色背景</a:t>
            </a:r>
            <a:r>
              <a:rPr lang="en-US" altLang="zh-CN" dirty="0"/>
              <a:t>Container</a:t>
            </a:r>
            <a:endParaRPr lang="zh-C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dirty="0"/>
          </a:p>
        </p:txBody>
      </p:sp>
      <p:pic>
        <p:nvPicPr>
          <p:cNvPr id="7" name="图片 6" descr="图表, 气泡图&#10;&#10;描述已自动生成">
            <a:extLst>
              <a:ext uri="{FF2B5EF4-FFF2-40B4-BE49-F238E27FC236}">
                <a16:creationId xmlns:a16="http://schemas.microsoft.com/office/drawing/2014/main" id="{70AE69F9-C5D4-8A45-A44F-1B899B9C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134" y="1020308"/>
            <a:ext cx="8925731" cy="4002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00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393112" y="4542059"/>
            <a:ext cx="11798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  <a:r>
              <a:rPr lang="zh-CN" altLang="zh-CN" dirty="0"/>
              <a:t>是文件的根结点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</a:t>
            </a:r>
            <a:r>
              <a:rPr lang="zh-CN" altLang="zh-CN" dirty="0"/>
              <a:t>是源代码管理信息，</a:t>
            </a:r>
            <a:r>
              <a:rPr lang="en-US" altLang="zh-CN" dirty="0" err="1"/>
              <a:t>url</a:t>
            </a:r>
            <a:r>
              <a:rPr lang="zh-CN" altLang="zh-CN" dirty="0"/>
              <a:t>是仓库地址，</a:t>
            </a:r>
            <a:r>
              <a:rPr lang="en-US" altLang="zh-CN" dirty="0"/>
              <a:t>branch</a:t>
            </a:r>
            <a:r>
              <a:rPr lang="zh-CN" altLang="zh-CN" dirty="0"/>
              <a:t>是监听分支，从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Pipeline</a:t>
            </a:r>
            <a:r>
              <a:rPr lang="zh-CN" altLang="zh-CN" dirty="0"/>
              <a:t>的</a:t>
            </a:r>
            <a:r>
              <a:rPr lang="en-US" altLang="zh-CN" dirty="0" err="1"/>
              <a:t>SourceCodeManageMent</a:t>
            </a:r>
            <a:r>
              <a:rPr lang="zh-CN" altLang="zh-CN" dirty="0"/>
              <a:t>获得；</a:t>
            </a:r>
            <a:r>
              <a:rPr lang="en-US" altLang="zh-CN" dirty="0" err="1"/>
              <a:t>credentialsId</a:t>
            </a:r>
            <a:r>
              <a:rPr lang="zh-CN" altLang="zh-CN" dirty="0"/>
              <a:t>是凭证信息存储在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config</a:t>
            </a:r>
            <a:r>
              <a:rPr lang="zh-CN" altLang="zh-CN" dirty="0"/>
              <a:t>中的名字，从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Config</a:t>
            </a:r>
            <a:r>
              <a:rPr lang="zh-CN" altLang="zh-CN" dirty="0"/>
              <a:t>的</a:t>
            </a:r>
            <a:r>
              <a:rPr lang="en-US" altLang="zh-CN" dirty="0"/>
              <a:t>Credential</a:t>
            </a:r>
            <a:r>
              <a:rPr lang="zh-CN" altLang="zh-CN" dirty="0"/>
              <a:t>获取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Trigger</a:t>
            </a:r>
            <a:r>
              <a:rPr lang="zh-CN" altLang="zh-CN" dirty="0"/>
              <a:t>是触发条件，直接从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Pipeline</a:t>
            </a:r>
            <a:r>
              <a:rPr lang="zh-CN" altLang="zh-CN" dirty="0"/>
              <a:t>的</a:t>
            </a:r>
            <a:r>
              <a:rPr lang="en-US" altLang="zh-CN" dirty="0"/>
              <a:t>Trigger</a:t>
            </a:r>
            <a:r>
              <a:rPr lang="zh-CN" altLang="zh-CN" dirty="0"/>
              <a:t>获得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E970961A-C0EB-8647-8C16-DEB0BC4E4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20" y="1051689"/>
            <a:ext cx="6129360" cy="3628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7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393112" y="4542059"/>
            <a:ext cx="11798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Builders</a:t>
            </a:r>
            <a:r>
              <a:rPr lang="zh-CN" altLang="zh-CN" dirty="0"/>
              <a:t>是指流水线的构建动作，它包含以下三个：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ExecuteShell</a:t>
            </a:r>
            <a:r>
              <a:rPr lang="zh-CN" altLang="zh-CN" dirty="0"/>
              <a:t>：执行</a:t>
            </a:r>
            <a:r>
              <a:rPr lang="en-US" altLang="zh-CN" dirty="0"/>
              <a:t>shell</a:t>
            </a:r>
            <a:r>
              <a:rPr lang="zh-CN" altLang="zh-CN" dirty="0"/>
              <a:t>命令，属性为</a:t>
            </a:r>
            <a:r>
              <a:rPr lang="en-US" altLang="zh-CN" dirty="0"/>
              <a:t>command</a:t>
            </a:r>
            <a:r>
              <a:rPr lang="zh-CN" altLang="zh-CN" dirty="0"/>
              <a:t>，对应输入模型</a:t>
            </a:r>
            <a:r>
              <a:rPr lang="en-US" altLang="zh-CN" dirty="0" err="1"/>
              <a:t>ExecuteShell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ExecuteCommandRemote</a:t>
            </a:r>
            <a:r>
              <a:rPr lang="zh-CN" altLang="zh-CN" dirty="0"/>
              <a:t>：在远程服务器执行</a:t>
            </a:r>
            <a:r>
              <a:rPr lang="en-US" altLang="zh-CN" dirty="0"/>
              <a:t>shell</a:t>
            </a:r>
            <a:r>
              <a:rPr lang="zh-CN" altLang="zh-CN" dirty="0"/>
              <a:t>命令，对应输入模型的</a:t>
            </a:r>
            <a:r>
              <a:rPr lang="en-US" altLang="zh-CN" dirty="0" err="1"/>
              <a:t>ExecuteShellRemote</a:t>
            </a:r>
            <a:r>
              <a:rPr lang="zh-CN" altLang="zh-CN" dirty="0"/>
              <a:t>（获取命令）和</a:t>
            </a:r>
            <a:r>
              <a:rPr lang="en-US" altLang="zh-CN" dirty="0"/>
              <a:t>Server</a:t>
            </a:r>
            <a:r>
              <a:rPr lang="zh-CN" altLang="zh-CN" dirty="0"/>
              <a:t>（获取</a:t>
            </a:r>
            <a:r>
              <a:rPr lang="en-US" altLang="zh-CN" dirty="0"/>
              <a:t>Ip</a:t>
            </a:r>
            <a:r>
              <a:rPr lang="zh-CN" altLang="zh-CN" dirty="0"/>
              <a:t>和</a:t>
            </a:r>
            <a:r>
              <a:rPr lang="en-US" altLang="zh-CN" dirty="0"/>
              <a:t>password</a:t>
            </a:r>
            <a:r>
              <a:rPr lang="zh-CN" altLang="zh-CN" dirty="0"/>
              <a:t>）的合并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BuildAndPublishDockerImage</a:t>
            </a:r>
            <a:r>
              <a:rPr lang="zh-CN" altLang="zh-CN" dirty="0"/>
              <a:t>：构建并发布</a:t>
            </a:r>
            <a:r>
              <a:rPr lang="en-US" altLang="zh-CN" dirty="0"/>
              <a:t>Docker</a:t>
            </a:r>
            <a:r>
              <a:rPr lang="zh-CN" altLang="zh-CN" dirty="0"/>
              <a:t>镜像，对应输入模型的</a:t>
            </a:r>
            <a:r>
              <a:rPr lang="en-US" altLang="zh-CN" dirty="0" err="1"/>
              <a:t>DockerEngine</a:t>
            </a:r>
            <a:r>
              <a:rPr lang="zh-CN" altLang="zh-CN" dirty="0"/>
              <a:t>（获取</a:t>
            </a:r>
            <a:r>
              <a:rPr lang="en-US" altLang="zh-CN" dirty="0"/>
              <a:t>URI</a:t>
            </a:r>
            <a:r>
              <a:rPr lang="zh-CN" altLang="zh-CN" dirty="0"/>
              <a:t>）和</a:t>
            </a:r>
            <a:r>
              <a:rPr lang="en-US" altLang="zh-CN" dirty="0" err="1"/>
              <a:t>BuildAndPublishDockerImage</a:t>
            </a:r>
            <a:r>
              <a:rPr lang="zh-CN" altLang="zh-CN" dirty="0"/>
              <a:t>（获得</a:t>
            </a:r>
            <a:r>
              <a:rPr lang="en-US" altLang="zh-CN" dirty="0"/>
              <a:t>URI</a:t>
            </a:r>
            <a:r>
              <a:rPr lang="zh-CN" altLang="zh-CN" dirty="0"/>
              <a:t>） 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E970961A-C0EB-8647-8C16-DEB0BC4E4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20" y="1051689"/>
            <a:ext cx="6129360" cy="3628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22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1" y="963197"/>
            <a:ext cx="7591029" cy="105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转换规则：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流水线配置文件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21431-DA16-2441-B486-D6E811140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40" y="1588595"/>
            <a:ext cx="7086488" cy="5102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59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F25E3-7AFE-4A25-A71B-F6710A6F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43" y="15820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BA9F4-EC37-4A74-894C-3347E5000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543" y="1734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70D077-BCFE-4551-9F47-83B0FF48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714" y="601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B3EAD-B98A-4F79-A861-D8E290910F2C}"/>
              </a:ext>
            </a:extLst>
          </p:cNvPr>
          <p:cNvSpPr txBox="1"/>
          <p:nvPr/>
        </p:nvSpPr>
        <p:spPr>
          <a:xfrm>
            <a:off x="472031" y="952398"/>
            <a:ext cx="25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129CE7-0638-BD4C-8EE3-6166B177D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1886857"/>
            <a:ext cx="8382000" cy="3517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E718D9-2449-364E-8C59-98DECD255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79" y="2771826"/>
            <a:ext cx="11821521" cy="13574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44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437668" y="342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4387" y="775821"/>
            <a:ext cx="24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总结与收获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24101" y="1505188"/>
            <a:ext cx="936039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使用相应工具将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阶段所建立的类图、顺序图等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模型转换为代码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加深了对面向对象设计原则和设计模式的理解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在作业的练习中，也锻炼了自己的动手能力、问题定位与解决能力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59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688"/>
    </mc:Choice>
    <mc:Fallback xmlns="">
      <p:transition spd="slow" advTm="1268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PART 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个人作业</a:t>
            </a:r>
            <a:b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lang="zh-CN" altLang="en-US" sz="6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邓程诺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0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0485" y="849873"/>
            <a:ext cx="331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UAF:Project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8BE3C7-E5F6-4140-B972-559BD6080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/>
          <a:stretch/>
        </p:blipFill>
        <p:spPr>
          <a:xfrm>
            <a:off x="371994" y="1494981"/>
            <a:ext cx="11448011" cy="4831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22663" y="342612"/>
            <a:ext cx="386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模型核心部分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4BB47-3129-4CFE-9DFB-AC6D88A9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3" y="1399371"/>
            <a:ext cx="7771954" cy="49134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9657D0-03B0-423E-9DDD-3B259A33889E}"/>
              </a:ext>
            </a:extLst>
          </p:cNvPr>
          <p:cNvSpPr txBox="1"/>
          <p:nvPr/>
        </p:nvSpPr>
        <p:spPr>
          <a:xfrm>
            <a:off x="7581530" y="1669002"/>
            <a:ext cx="4296792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官方文档，提炼出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元模型中最核心的一部分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：项目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ActualProject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项目实例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ProjectSequence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项目列表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ProjectMileStoneRole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项目里程碑实例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ProjectMileStone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：项目里程碑类型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ActualProjectMileStone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：现实项目里程碑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MilestoneDependency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：里程碑依赖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4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0485" y="849873"/>
            <a:ext cx="331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UAF:Standard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94E237-10A0-423A-AF37-9651F239BC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t="6107"/>
          <a:stretch/>
        </p:blipFill>
        <p:spPr>
          <a:xfrm>
            <a:off x="1136341" y="1305023"/>
            <a:ext cx="9161755" cy="5232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21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3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0575" y="930067"/>
            <a:ext cx="1015084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目前北航实验室团队日常管理依靠人工</a:t>
            </a:r>
            <a:r>
              <a:rPr lang="en-US" altLang="zh-CN" sz="2000" dirty="0"/>
              <a:t>+</a:t>
            </a:r>
            <a:r>
              <a:rPr lang="zh-CN" altLang="en-US" sz="2000" dirty="0"/>
              <a:t>微信方式进行管理，现有的商用及开源项目管理系统不能满足日常管理的需要，现需要开发一套团队管理系统支持实验室日常活动管理。</a:t>
            </a:r>
          </a:p>
          <a:p>
            <a:endParaRPr lang="en-US" altLang="zh-CN" b="1" dirty="0"/>
          </a:p>
          <a:p>
            <a:r>
              <a:rPr lang="zh-CN" altLang="en-US" sz="2800" b="1" dirty="0"/>
              <a:t>团队日常活动</a:t>
            </a:r>
            <a:r>
              <a:rPr lang="en-US" altLang="zh-CN" sz="28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组会相关活动</a:t>
            </a:r>
            <a:r>
              <a:rPr lang="en-US" altLang="zh-CN" sz="2000" dirty="0"/>
              <a:t>(</a:t>
            </a:r>
            <a:r>
              <a:rPr lang="zh-CN" altLang="en-US" sz="2000" dirty="0"/>
              <a:t>预定、通知、签到、纪要、总结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实验室团队介绍</a:t>
            </a:r>
            <a:r>
              <a:rPr lang="en-US" altLang="zh-CN" sz="2000" dirty="0"/>
              <a:t>(</a:t>
            </a:r>
            <a:r>
              <a:rPr lang="zh-CN" altLang="en-US" sz="2000" dirty="0"/>
              <a:t>老师、学生、合作、项目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日常计划</a:t>
            </a:r>
            <a:r>
              <a:rPr lang="en-US" altLang="zh-CN" sz="2000" dirty="0"/>
              <a:t>(</a:t>
            </a:r>
            <a:r>
              <a:rPr lang="zh-CN" altLang="en-US" sz="2000" dirty="0"/>
              <a:t>每年</a:t>
            </a:r>
            <a:r>
              <a:rPr lang="en-US" altLang="zh-CN" sz="2000" dirty="0"/>
              <a:t>/</a:t>
            </a:r>
            <a:r>
              <a:rPr lang="zh-CN" altLang="en-US" sz="2000" dirty="0"/>
              <a:t>每学期</a:t>
            </a:r>
            <a:r>
              <a:rPr lang="en-US" altLang="zh-CN" sz="2000" dirty="0"/>
              <a:t>/</a:t>
            </a:r>
            <a:r>
              <a:rPr lang="zh-CN" altLang="en-US" sz="2000" dirty="0"/>
              <a:t>每周工作计划、计划监督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周报管理</a:t>
            </a:r>
            <a:r>
              <a:rPr lang="en-US" altLang="zh-CN" sz="2000" dirty="0"/>
              <a:t>(</a:t>
            </a:r>
            <a:r>
              <a:rPr lang="zh-CN" altLang="en-US" sz="2000" dirty="0"/>
              <a:t>本周任务、本周完成情况、存在的问题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资料管理与共享</a:t>
            </a:r>
          </a:p>
          <a:p>
            <a:endParaRPr lang="en-US" altLang="zh-CN" b="1" dirty="0"/>
          </a:p>
          <a:p>
            <a:r>
              <a:rPr lang="zh-CN" altLang="en-US" sz="2800" b="1" dirty="0"/>
              <a:t>承担工作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周报管理的需求分析 </a:t>
            </a:r>
            <a:r>
              <a:rPr lang="en-US" altLang="zh-CN" sz="2000" dirty="0"/>
              <a:t>EARS</a:t>
            </a:r>
            <a:r>
              <a:rPr lang="zh-CN" altLang="en-US" sz="2000" dirty="0"/>
              <a:t>编写 </a:t>
            </a:r>
            <a:r>
              <a:rPr lang="en-US" altLang="zh-CN" sz="2000" dirty="0"/>
              <a:t>UML</a:t>
            </a:r>
            <a:r>
              <a:rPr lang="zh-CN" altLang="en-US" sz="2000" dirty="0"/>
              <a:t>建模 合约编写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2979"/>
    </mc:Choice>
    <mc:Fallback xmlns="">
      <p:transition spd="slow" advTm="6297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22663" y="342612"/>
            <a:ext cx="386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模型核心部分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6EE886-C607-45CF-9C8F-60FAB2C8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7" y="1733180"/>
            <a:ext cx="6734175" cy="3924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6E1507E-A03B-48CA-AEEA-DADE4367A6F6}"/>
              </a:ext>
            </a:extLst>
          </p:cNvPr>
          <p:cNvSpPr txBox="1"/>
          <p:nvPr/>
        </p:nvSpPr>
        <p:spPr>
          <a:xfrm>
            <a:off x="7119383" y="1296138"/>
            <a:ext cx="481220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官方文档，提炼出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Standard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元模型中最核心的一部分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Standard: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标准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UAFElement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元素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Protocol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：协议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ProtocolStack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协议栈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ActualOrganization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：现实组织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CapabilityConfiguration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：容量配置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StandardOperationalActivity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：标准操作动作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ResourcePerformer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：资源操纵者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ResourceArchitecture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：资源结构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3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模型可视化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660922-4BE3-4FD1-8113-7E3130260392}"/>
              </a:ext>
            </a:extLst>
          </p:cNvPr>
          <p:cNvSpPr/>
          <p:nvPr/>
        </p:nvSpPr>
        <p:spPr>
          <a:xfrm>
            <a:off x="4229100" y="1517194"/>
            <a:ext cx="3992919" cy="3823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Sirius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为各个类与关系来定义图形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创建操作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container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node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定义层次结构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edge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来描述关系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模型可视化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274D04-3FE6-47CB-86E1-03ACB8F0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11" y="1180905"/>
            <a:ext cx="9655377" cy="4496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0" y="913652"/>
            <a:ext cx="6726557" cy="4665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转换规则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转换至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Project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具有两种实体形式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ActualProject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ActualProjectMileStone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作为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torg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teles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属性存在于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Standard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中时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将这样的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转化为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ActualProject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当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作为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horg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heles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属性存在于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Standard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中时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将这样的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转化为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ActualProjectMileStone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Standard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String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类型的属性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sname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中的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String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类型属性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aname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合并，以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aname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一个空格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sname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的形式转化为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Project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中的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pname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属性。 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316C0E-FECC-4087-BBE8-436E98E584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53" y="1085666"/>
            <a:ext cx="3521488" cy="24654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2C3D0E-3D4E-4A5F-A668-E310207A1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77" y="4093895"/>
            <a:ext cx="4278677" cy="24188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346C9-86D0-4701-8231-E8580B8D676D}"/>
              </a:ext>
            </a:extLst>
          </p:cNvPr>
          <p:cNvSpPr txBox="1"/>
          <p:nvPr/>
        </p:nvSpPr>
        <p:spPr>
          <a:xfrm>
            <a:off x="7272038" y="779799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原始模型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Standard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（部分）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F1EF7A-1EF0-437C-B679-8A577F0987AC}"/>
              </a:ext>
            </a:extLst>
          </p:cNvPr>
          <p:cNvSpPr txBox="1"/>
          <p:nvPr/>
        </p:nvSpPr>
        <p:spPr>
          <a:xfrm>
            <a:off x="7373753" y="3822425"/>
            <a:ext cx="375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目标模型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（部分）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3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16562E-2BF6-4F1C-BC2E-33F760F9C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54" y="1004219"/>
            <a:ext cx="8204891" cy="18988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D9CAF6-7051-411D-919E-6C7AE9CF7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30" y="3111367"/>
            <a:ext cx="10151340" cy="26417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10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06619A-0614-41E9-B9D3-8E1A97AA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037" y="930067"/>
            <a:ext cx="6093926" cy="2728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F33A2C-BD61-48F1-9679-F3B7ECE96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423" y="4380067"/>
            <a:ext cx="9237308" cy="21326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49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D41B52-DE00-45AE-9E0B-E6418211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659" y="1246622"/>
            <a:ext cx="9032681" cy="22706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40E420-E609-4A04-94F8-254E3EACEB74}"/>
              </a:ext>
            </a:extLst>
          </p:cNvPr>
          <p:cNvSpPr txBox="1"/>
          <p:nvPr/>
        </p:nvSpPr>
        <p:spPr>
          <a:xfrm>
            <a:off x="4946904" y="4492383"/>
            <a:ext cx="1906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32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F25E3-7AFE-4A25-A71B-F6710A6F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43" y="15820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BA9F4-EC37-4A74-894C-3347E5000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543" y="1734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70D077-BCFE-4551-9F47-83B0FF48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714" y="601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B3EAD-B98A-4F79-A861-D8E290910F2C}"/>
              </a:ext>
            </a:extLst>
          </p:cNvPr>
          <p:cNvSpPr txBox="1"/>
          <p:nvPr/>
        </p:nvSpPr>
        <p:spPr>
          <a:xfrm>
            <a:off x="472031" y="952398"/>
            <a:ext cx="25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转换效果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061DFD-CB0A-4E34-8DAB-0E2E5CB98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98" y="1085666"/>
            <a:ext cx="6088908" cy="2591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6EEA68-A984-47EF-BAA4-E4D989FCD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198" y="4918726"/>
            <a:ext cx="5997460" cy="1973751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5B91C52B-BE92-4A6B-9234-52064569EE50}"/>
              </a:ext>
            </a:extLst>
          </p:cNvPr>
          <p:cNvSpPr/>
          <p:nvPr/>
        </p:nvSpPr>
        <p:spPr>
          <a:xfrm>
            <a:off x="5624412" y="367669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437668" y="342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4387" y="775821"/>
            <a:ext cx="24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总结与收获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24101" y="1505188"/>
            <a:ext cx="9360391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学会了使用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RM2PT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软件绘制元模型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可以利用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Sirius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图形化建模工具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为元模型配置图形化展示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面向对象方法的建模与分析等知识，模型转换以及模型到代码的自动生成等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在作业的练习中，也充分锻炼了自己的动手能力、问题定位与解决能力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2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688"/>
    </mc:Choice>
    <mc:Fallback xmlns="">
      <p:transition spd="slow" advTm="1268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10896" y="27514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感谢您的观看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410"/>
    </mc:Choice>
    <mc:Fallback xmlns="">
      <p:transition spd="slow" advTm="441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9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需求描述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28597" y="3292355"/>
            <a:ext cx="107473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用户应该能够进行周报的创建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任务的分配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任务进度汇报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报告执行任务过程中遇到的问题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DAA86D7B-4E68-415C-8466-327B91406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8" y="1064943"/>
            <a:ext cx="10845428" cy="297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9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需求描述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28597" y="3292355"/>
            <a:ext cx="10747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4D8CB59-D82B-B042-963A-CFF1A47B6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906412"/>
              </p:ext>
            </p:extLst>
          </p:nvPr>
        </p:nvGraphicFramePr>
        <p:xfrm>
          <a:off x="816077" y="1544946"/>
          <a:ext cx="9962514" cy="4351336"/>
        </p:xfrm>
        <a:graphic>
          <a:graphicData uri="http://schemas.openxmlformats.org/drawingml/2006/table">
            <a:tbl>
              <a:tblPr/>
              <a:tblGrid>
                <a:gridCol w="8463293">
                  <a:extLst>
                    <a:ext uri="{9D8B030D-6E8A-4147-A177-3AD203B41FA5}">
                      <a16:colId xmlns:a16="http://schemas.microsoft.com/office/drawing/2014/main" val="3438239008"/>
                    </a:ext>
                  </a:extLst>
                </a:gridCol>
                <a:gridCol w="1499221">
                  <a:extLst>
                    <a:ext uri="{9D8B030D-6E8A-4147-A177-3AD203B41FA5}">
                      <a16:colId xmlns:a16="http://schemas.microsoft.com/office/drawing/2014/main" val="850810499"/>
                    </a:ext>
                  </a:extLst>
                </a:gridCol>
              </a:tblGrid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manage work plans of the year.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77178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manage work plans of the semester.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449421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manage work plans of the week.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6571"/>
                  </a:ext>
                </a:extLst>
              </a:tr>
              <a:tr h="54836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supervise students' plans.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12081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students to manage work plans of the year.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489060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students to manage work plans of the semester.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617102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students to manage work plans of the week.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20547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93D00B6-98E5-0F48-9C89-30DB920C6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550" y="1544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15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593307" y="3452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原型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结合用例图与顺序图来描述需求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BABA1760-274B-4022-A832-ED3BF739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32" y="2091436"/>
            <a:ext cx="52863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524785A3-433E-4AA6-B2E2-ADAAF321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71" y="996683"/>
            <a:ext cx="5062351" cy="505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52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593308" y="345292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类图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D69B8-C6F8-F34D-86E9-45CF00141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566" y="1076479"/>
            <a:ext cx="8589092" cy="5781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08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45643" y="345292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Agency FB" panose="020B0503020202020204" pitchFamily="34" charset="0"/>
              </a:rPr>
              <a:t>OCL</a:t>
            </a:r>
            <a:r>
              <a:rPr lang="zh-CN" altLang="en-US" sz="3200" dirty="0">
                <a:latin typeface="Agency FB" panose="020B0503020202020204" pitchFamily="34" charset="0"/>
              </a:rPr>
              <a:t>约束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A5A0D3DB-D897-4025-88DA-3518C07D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1" y="1691920"/>
            <a:ext cx="7561369" cy="337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5AFE00-55D6-462A-B930-9815E42C754A}"/>
              </a:ext>
            </a:extLst>
          </p:cNvPr>
          <p:cNvSpPr/>
          <p:nvPr/>
        </p:nvSpPr>
        <p:spPr>
          <a:xfrm>
            <a:off x="8372211" y="1550854"/>
            <a:ext cx="3154262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定义用户与任务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前置约束：以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来确定用户存在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确定该任务未被创建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后置约束：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执行任务创建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设置负责人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30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1726</Words>
  <Application>Microsoft Macintosh PowerPoint</Application>
  <PresentationFormat>宽屏</PresentationFormat>
  <Paragraphs>291</Paragraphs>
  <Slides>49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等线</vt:lpstr>
      <vt:lpstr>等线 Light</vt:lpstr>
      <vt:lpstr>微软雅黑</vt:lpstr>
      <vt:lpstr>Agency FB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YUNFEI</dc:creator>
  <cp:lastModifiedBy>孟 涛</cp:lastModifiedBy>
  <cp:revision>142</cp:revision>
  <dcterms:created xsi:type="dcterms:W3CDTF">2020-04-05T07:09:00Z</dcterms:created>
  <dcterms:modified xsi:type="dcterms:W3CDTF">2021-12-17T02:02:33Z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30D76098D69C4175B4139635B06A9CD1</vt:lpwstr>
  </property>
  <property fmtid="{D5CDD505-2E9C-101B-9397-08002B2CF9AE}" pid="3" name="KSOProductBuildVer">
    <vt:lpwstr>2052-11.1.0.10495</vt:lpwstr>
  </property>
</Properties>
</file>